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6" r:id="rId4"/>
    <p:sldId id="267" r:id="rId5"/>
    <p:sldId id="268" r:id="rId6"/>
    <p:sldId id="269" r:id="rId7"/>
    <p:sldId id="270" r:id="rId8"/>
    <p:sldId id="271" r:id="rId9"/>
    <p:sldId id="272" r:id="rId10"/>
    <p:sldId id="273" r:id="rId11"/>
    <p:sldId id="274" r:id="rId12"/>
    <p:sldId id="27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23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0179" y="5237655"/>
            <a:ext cx="9681195" cy="384067"/>
          </a:xfrm>
        </p:spPr>
        <p:txBody>
          <a:bodyPr anchor="b"/>
          <a:lstStyle>
            <a:lvl1pPr algn="l">
              <a:defRPr sz="20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880179" y="464208"/>
            <a:ext cx="9681195" cy="46420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880179" y="5621722"/>
            <a:ext cx="9681195" cy="734628"/>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320800" y="6356350"/>
            <a:ext cx="2844800" cy="365125"/>
          </a:xfrm>
          <a:prstGeom prst="rect">
            <a:avLst/>
          </a:prstGeom>
        </p:spPr>
        <p:txBody>
          <a:bodyPr/>
          <a:lstStyle/>
          <a:p>
            <a:fld id="{6E2734E8-5DCC-4782-8BFB-494B1CE46802}" type="datetimeFigureOut">
              <a:rPr lang="en-US" smtClean="0"/>
              <a:t>8/22/23</a:t>
            </a:fld>
            <a:endParaRPr lang="en-US"/>
          </a:p>
        </p:txBody>
      </p:sp>
      <p:sp>
        <p:nvSpPr>
          <p:cNvPr id="6" name="Footer Placeholder 5"/>
          <p:cNvSpPr>
            <a:spLocks noGrp="1"/>
          </p:cNvSpPr>
          <p:nvPr>
            <p:ph type="ftr" sz="quarter" idx="11"/>
          </p:nvPr>
        </p:nvSpPr>
        <p:spPr>
          <a:xfrm>
            <a:off x="45212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F37B983-B6FA-4D8A-8628-49D63E84B331}" type="slidenum">
              <a:rPr lang="en-US" smtClean="0"/>
              <a:t>‹#›</a:t>
            </a:fld>
            <a:endParaRPr lang="en-US"/>
          </a:p>
        </p:txBody>
      </p:sp>
    </p:spTree>
    <p:extLst>
      <p:ext uri="{BB962C8B-B14F-4D97-AF65-F5344CB8AC3E}">
        <p14:creationId xmlns:p14="http://schemas.microsoft.com/office/powerpoint/2010/main" val="1337952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89574" y="2130426"/>
            <a:ext cx="8239648" cy="1470025"/>
          </a:xfrm>
        </p:spPr>
        <p:txBody>
          <a:bodyPr/>
          <a:lstStyle>
            <a:lvl1pPr>
              <a:defRPr b="0" i="0">
                <a:solidFill>
                  <a:schemeClr val="bg1"/>
                </a:solidFill>
                <a:effectLst>
                  <a:outerShdw blurRad="38100" dist="38100" dir="2700000" algn="tl">
                    <a:srgbClr val="000000">
                      <a:alpha val="43137"/>
                    </a:srgbClr>
                  </a:outerShdw>
                </a:effectLst>
                <a:latin typeface="+mj-lt"/>
                <a:cs typeface="Times New Roman"/>
              </a:defRPr>
            </a:lvl1pPr>
          </a:lstStyle>
          <a:p>
            <a:r>
              <a:rPr lang="en-US" dirty="0"/>
              <a:t>CLICK TO EDIT MASTER TITLE STYLE</a:t>
            </a:r>
          </a:p>
        </p:txBody>
      </p:sp>
      <p:sp>
        <p:nvSpPr>
          <p:cNvPr id="3" name="Subtitle 2"/>
          <p:cNvSpPr>
            <a:spLocks noGrp="1"/>
          </p:cNvSpPr>
          <p:nvPr>
            <p:ph type="subTitle" idx="1"/>
          </p:nvPr>
        </p:nvSpPr>
        <p:spPr>
          <a:xfrm>
            <a:off x="1909187" y="4883499"/>
            <a:ext cx="8284866" cy="956267"/>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8330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164897"/>
            <a:ext cx="10972800" cy="972205"/>
          </a:xfrm>
        </p:spPr>
        <p:txBody>
          <a:bodyPr/>
          <a:lstStyle>
            <a:lvl1pPr>
              <a:defRPr b="0" i="0">
                <a:latin typeface="+mj-lt"/>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609600" y="2347308"/>
            <a:ext cx="10972800" cy="3700025"/>
          </a:xfrm>
        </p:spPr>
        <p:txBody>
          <a:bodyPr/>
          <a:lstStyle>
            <a:lvl1pPr>
              <a:defRPr b="0" i="0">
                <a:latin typeface="+mj-lt"/>
                <a:cs typeface="Arial"/>
              </a:defRPr>
            </a:lvl1pPr>
            <a:lvl2pPr>
              <a:defRPr b="0" i="0">
                <a:latin typeface="+mj-lt"/>
                <a:cs typeface="Arial"/>
              </a:defRPr>
            </a:lvl2pPr>
            <a:lvl3pPr>
              <a:defRPr b="0" i="0">
                <a:latin typeface="+mj-lt"/>
                <a:cs typeface="Arial"/>
              </a:defRPr>
            </a:lvl3pPr>
            <a:lvl4pPr>
              <a:defRPr b="0" i="0">
                <a:latin typeface="+mj-lt"/>
                <a:cs typeface="Arial"/>
              </a:defRPr>
            </a:lvl4pPr>
            <a:lvl5pPr>
              <a:defRPr b="0" i="0">
                <a:latin typeface="+mj-lt"/>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6E2734E8-5DCC-4782-8BFB-494B1CE46802}" type="datetimeFigureOut">
              <a:rPr lang="en-US" smtClean="0"/>
              <a:t>8/22/23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F37B983-B6FA-4D8A-8628-49D63E84B331}" type="slidenum">
              <a:rPr lang="en-US" smtClean="0"/>
              <a:t>‹#›</a:t>
            </a:fld>
            <a:endParaRPr lang="en-US"/>
          </a:p>
        </p:txBody>
      </p:sp>
    </p:spTree>
    <p:extLst>
      <p:ext uri="{BB962C8B-B14F-4D97-AF65-F5344CB8AC3E}">
        <p14:creationId xmlns:p14="http://schemas.microsoft.com/office/powerpoint/2010/main" val="76194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57868" y="3552791"/>
            <a:ext cx="8251257" cy="1362075"/>
          </a:xfrm>
        </p:spPr>
        <p:txBody>
          <a:bodyPr anchor="t"/>
          <a:lstStyle>
            <a:lvl1pPr algn="l">
              <a:defRPr sz="4000" b="0" cap="none">
                <a:solidFill>
                  <a:schemeClr val="bg1"/>
                </a:solidFill>
                <a:latin typeface="+mj-lt"/>
              </a:defRPr>
            </a:lvl1pPr>
          </a:lstStyle>
          <a:p>
            <a:r>
              <a:rPr lang="en-US" dirty="0"/>
              <a:t>CLICK TO EDIT MASTER TITLE STYLE</a:t>
            </a:r>
          </a:p>
        </p:txBody>
      </p:sp>
      <p:sp>
        <p:nvSpPr>
          <p:cNvPr id="3" name="Text Placeholder 2"/>
          <p:cNvSpPr>
            <a:spLocks noGrp="1"/>
          </p:cNvSpPr>
          <p:nvPr>
            <p:ph type="body" idx="1"/>
          </p:nvPr>
        </p:nvSpPr>
        <p:spPr>
          <a:xfrm>
            <a:off x="1908743" y="1374122"/>
            <a:ext cx="8251257" cy="971951"/>
          </a:xfrm>
        </p:spPr>
        <p:txBody>
          <a:bodyPr anchor="b"/>
          <a:lstStyle>
            <a:lvl1pPr marL="0" indent="0">
              <a:buNone/>
              <a:defRPr sz="2000">
                <a:solidFill>
                  <a:srgbClr val="D0B884"/>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mj-lt"/>
              </a:defRPr>
            </a:lvl1pPr>
          </a:lstStyle>
          <a:p>
            <a:fld id="{6E2734E8-5DCC-4782-8BFB-494B1CE46802}" type="datetimeFigureOut">
              <a:rPr lang="en-US" smtClean="0"/>
              <a:t>8/22/23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mj-lt"/>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mj-lt"/>
              </a:defRPr>
            </a:lvl1pPr>
          </a:lstStyle>
          <a:p>
            <a:fld id="{6F37B983-B6FA-4D8A-8628-49D63E84B331}" type="slidenum">
              <a:rPr lang="en-US" smtClean="0"/>
              <a:t>‹#›</a:t>
            </a:fld>
            <a:endParaRPr lang="en-US"/>
          </a:p>
        </p:txBody>
      </p:sp>
    </p:spTree>
    <p:extLst>
      <p:ext uri="{BB962C8B-B14F-4D97-AF65-F5344CB8AC3E}">
        <p14:creationId xmlns:p14="http://schemas.microsoft.com/office/powerpoint/2010/main" val="1569147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168013"/>
            <a:ext cx="10972800" cy="863982"/>
          </a:xfrm>
        </p:spPr>
        <p:txBody>
          <a:bodyPr/>
          <a:lstStyle>
            <a:lvl1pPr>
              <a:defRPr b="1" i="0">
                <a:latin typeface="+mj-lt"/>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609600" y="2189651"/>
            <a:ext cx="5384800" cy="3941383"/>
          </a:xfrm>
        </p:spPr>
        <p:txBody>
          <a:bodyPr/>
          <a:lstStyle>
            <a:lvl1pPr>
              <a:defRPr sz="2800" b="0" i="0">
                <a:latin typeface="+mj-lt"/>
                <a:cs typeface="Arial"/>
              </a:defRPr>
            </a:lvl1pPr>
            <a:lvl2pPr>
              <a:defRPr sz="2400" b="0" i="0">
                <a:latin typeface="+mj-lt"/>
                <a:cs typeface="Arial"/>
              </a:defRPr>
            </a:lvl2pPr>
            <a:lvl3pPr>
              <a:defRPr sz="2000" b="0" i="0">
                <a:latin typeface="+mj-lt"/>
                <a:cs typeface="Arial"/>
              </a:defRPr>
            </a:lvl3pPr>
            <a:lvl4pPr>
              <a:defRPr sz="1800" b="0" i="0">
                <a:latin typeface="+mj-lt"/>
                <a:cs typeface="Arial"/>
              </a:defRPr>
            </a:lvl4pPr>
            <a:lvl5pPr>
              <a:defRPr sz="1800" b="0" i="0">
                <a:latin typeface="+mj-lt"/>
                <a:cs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89651"/>
            <a:ext cx="5384800" cy="3941383"/>
          </a:xfrm>
        </p:spPr>
        <p:txBody>
          <a:bodyPr/>
          <a:lstStyle>
            <a:lvl1pPr>
              <a:defRPr sz="2800" b="0" i="0">
                <a:latin typeface="+mj-lt"/>
                <a:cs typeface="Arial"/>
              </a:defRPr>
            </a:lvl1pPr>
            <a:lvl2pPr>
              <a:defRPr sz="2400" b="0" i="0">
                <a:latin typeface="+mj-lt"/>
                <a:cs typeface="Arial"/>
              </a:defRPr>
            </a:lvl2pPr>
            <a:lvl3pPr>
              <a:defRPr sz="2000" b="0" i="0">
                <a:latin typeface="+mj-lt"/>
                <a:cs typeface="Arial"/>
              </a:defRPr>
            </a:lvl3pPr>
            <a:lvl4pPr>
              <a:defRPr sz="1800" b="0" i="0">
                <a:latin typeface="+mj-lt"/>
                <a:cs typeface="Arial"/>
              </a:defRPr>
            </a:lvl4pPr>
            <a:lvl5pPr>
              <a:defRPr sz="1800" b="0" i="0">
                <a:latin typeface="+mj-lt"/>
                <a:cs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mj-lt"/>
              </a:defRPr>
            </a:lvl1pPr>
          </a:lstStyle>
          <a:p>
            <a:fld id="{6E2734E8-5DCC-4782-8BFB-494B1CE46802}" type="datetimeFigureOut">
              <a:rPr lang="en-US" smtClean="0"/>
              <a:t>8/22/23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mj-lt"/>
              </a:defRPr>
            </a:lvl1p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a:defRPr>
                <a:latin typeface="+mj-lt"/>
              </a:defRPr>
            </a:lvl1pPr>
          </a:lstStyle>
          <a:p>
            <a:fld id="{6F37B983-B6FA-4D8A-8628-49D63E84B331}" type="slidenum">
              <a:rPr lang="en-US" smtClean="0"/>
              <a:t>‹#›</a:t>
            </a:fld>
            <a:endParaRPr lang="en-US"/>
          </a:p>
        </p:txBody>
      </p:sp>
    </p:spTree>
    <p:extLst>
      <p:ext uri="{BB962C8B-B14F-4D97-AF65-F5344CB8AC3E}">
        <p14:creationId xmlns:p14="http://schemas.microsoft.com/office/powerpoint/2010/main" val="308453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43719"/>
            <a:ext cx="5386917" cy="79977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207167"/>
            <a:ext cx="5386917" cy="3932626"/>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43719"/>
            <a:ext cx="5389033" cy="79977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207167"/>
            <a:ext cx="5389033" cy="3932626"/>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lvl1pPr>
              <a:defRPr>
                <a:latin typeface="+mj-lt"/>
              </a:defRPr>
            </a:lvl1pPr>
          </a:lstStyle>
          <a:p>
            <a:fld id="{6E2734E8-5DCC-4782-8BFB-494B1CE46802}" type="datetimeFigureOut">
              <a:rPr lang="en-US" smtClean="0"/>
              <a:t>8/22/23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a:defRPr>
                <a:latin typeface="+mj-lt"/>
              </a:defRPr>
            </a:lvl1p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lvl1pPr>
              <a:defRPr>
                <a:latin typeface="+mj-lt"/>
              </a:defRPr>
            </a:lvl1pPr>
          </a:lstStyle>
          <a:p>
            <a:fld id="{6F37B983-B6FA-4D8A-8628-49D63E84B331}" type="slidenum">
              <a:rPr lang="en-US" smtClean="0"/>
              <a:t>‹#›</a:t>
            </a:fld>
            <a:endParaRPr lang="en-US"/>
          </a:p>
        </p:txBody>
      </p:sp>
    </p:spTree>
    <p:extLst>
      <p:ext uri="{BB962C8B-B14F-4D97-AF65-F5344CB8AC3E}">
        <p14:creationId xmlns:p14="http://schemas.microsoft.com/office/powerpoint/2010/main" val="4219711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69477" y="2906375"/>
            <a:ext cx="8239648" cy="1143000"/>
          </a:xfrm>
        </p:spPr>
        <p:txBody>
          <a:bodyPr/>
          <a:lstStyle>
            <a:lvl1pPr>
              <a:defRPr b="1" i="0">
                <a:solidFill>
                  <a:schemeClr val="bg1"/>
                </a:solidFill>
                <a:latin typeface="+mj-lt"/>
                <a:cs typeface="Times New Roman"/>
              </a:defRPr>
            </a:lvl1pPr>
          </a:lstStyle>
          <a:p>
            <a:r>
              <a:rPr lang="en-US" dirty="0"/>
              <a:t>Subtitle Page</a:t>
            </a:r>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a:defRPr>
                <a:latin typeface="+mj-lt"/>
              </a:defRPr>
            </a:lvl1pPr>
          </a:lstStyle>
          <a:p>
            <a:fld id="{6E2734E8-5DCC-4782-8BFB-494B1CE46802}" type="datetimeFigureOut">
              <a:rPr lang="en-US" smtClean="0"/>
              <a:t>8/22/23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a:latin typeface="+mj-lt"/>
              </a:defRPr>
            </a:lvl1p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a:defRPr>
                <a:latin typeface="+mj-lt"/>
              </a:defRPr>
            </a:lvl1pPr>
          </a:lstStyle>
          <a:p>
            <a:fld id="{6F37B983-B6FA-4D8A-8628-49D63E84B331}" type="slidenum">
              <a:rPr lang="en-US" smtClean="0"/>
              <a:t>‹#›</a:t>
            </a:fld>
            <a:endParaRPr lang="en-US"/>
          </a:p>
        </p:txBody>
      </p:sp>
    </p:spTree>
    <p:extLst>
      <p:ext uri="{BB962C8B-B14F-4D97-AF65-F5344CB8AC3E}">
        <p14:creationId xmlns:p14="http://schemas.microsoft.com/office/powerpoint/2010/main" val="386737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6E2734E8-5DCC-4782-8BFB-494B1CE46802}" type="datetimeFigureOut">
              <a:rPr lang="en-US" smtClean="0"/>
              <a:t>8/22/23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F37B983-B6FA-4D8A-8628-49D63E84B331}" type="slidenum">
              <a:rPr lang="en-US" smtClean="0"/>
              <a:t>‹#›</a:t>
            </a:fld>
            <a:endParaRPr lang="en-US"/>
          </a:p>
        </p:txBody>
      </p:sp>
    </p:spTree>
    <p:extLst>
      <p:ext uri="{BB962C8B-B14F-4D97-AF65-F5344CB8AC3E}">
        <p14:creationId xmlns:p14="http://schemas.microsoft.com/office/powerpoint/2010/main" val="2407648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164898"/>
            <a:ext cx="4011084" cy="1268684"/>
          </a:xfrm>
        </p:spPr>
        <p:txBody>
          <a:bodyPr anchor="b"/>
          <a:lstStyle>
            <a:lvl1pPr algn="l">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766733" y="1164898"/>
            <a:ext cx="6815667" cy="5421586"/>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433583"/>
            <a:ext cx="4011084" cy="415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6E2734E8-5DCC-4782-8BFB-494B1CE46802}" type="datetimeFigureOut">
              <a:rPr lang="en-US" smtClean="0"/>
              <a:t>8/22/23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F37B983-B6FA-4D8A-8628-49D63E84B331}" type="slidenum">
              <a:rPr lang="en-US" smtClean="0"/>
              <a:t>‹#›</a:t>
            </a:fld>
            <a:endParaRPr lang="en-US"/>
          </a:p>
        </p:txBody>
      </p:sp>
    </p:spTree>
    <p:extLst>
      <p:ext uri="{BB962C8B-B14F-4D97-AF65-F5344CB8AC3E}">
        <p14:creationId xmlns:p14="http://schemas.microsoft.com/office/powerpoint/2010/main" val="39465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6801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487441"/>
            <a:ext cx="10972800" cy="36435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5140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213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CFCE5-40A4-55E4-F977-60E5F493DC2A}"/>
              </a:ext>
            </a:extLst>
          </p:cNvPr>
          <p:cNvSpPr>
            <a:spLocks noGrp="1"/>
          </p:cNvSpPr>
          <p:nvPr>
            <p:ph type="title"/>
          </p:nvPr>
        </p:nvSpPr>
        <p:spPr/>
        <p:txBody>
          <a:bodyPr/>
          <a:lstStyle/>
          <a:p>
            <a:r>
              <a:rPr lang="en-US" dirty="0"/>
              <a:t>Strategic Goal 4: Incubate Action Plan	</a:t>
            </a:r>
          </a:p>
        </p:txBody>
      </p:sp>
      <p:sp>
        <p:nvSpPr>
          <p:cNvPr id="3" name="Content Placeholder 2">
            <a:extLst>
              <a:ext uri="{FF2B5EF4-FFF2-40B4-BE49-F238E27FC236}">
                <a16:creationId xmlns:a16="http://schemas.microsoft.com/office/drawing/2014/main" id="{125B623E-58A8-F6F3-0D86-269D0CFF8AFA}"/>
              </a:ext>
            </a:extLst>
          </p:cNvPr>
          <p:cNvSpPr>
            <a:spLocks noGrp="1"/>
          </p:cNvSpPr>
          <p:nvPr>
            <p:ph idx="1"/>
          </p:nvPr>
        </p:nvSpPr>
        <p:spPr>
          <a:xfrm>
            <a:off x="609600" y="2347308"/>
            <a:ext cx="10972800" cy="4053492"/>
          </a:xfrm>
        </p:spPr>
        <p:txBody>
          <a:bodyPr>
            <a:normAutofit fontScale="92500" lnSpcReduction="10000"/>
          </a:bodyPr>
          <a:lstStyle/>
          <a:p>
            <a:r>
              <a:rPr lang="en-US" dirty="0"/>
              <a:t>4.1 JMC will continue to support and increase participation in E&amp;I incubators like the FSU Innovation Hub and the Domi Station. JMC will look to expand the number of venues, mentoring, funding and collaborative opportunities that our students can participate in and be exposed to for business and new venture support. </a:t>
            </a:r>
          </a:p>
          <a:p>
            <a:r>
              <a:rPr lang="en-US" dirty="0"/>
              <a:t>4.2 Provide a platform of experiences and tools for seasoned executives to transform their thinking and provide leadership in an entrepreneurial and dynamic manner whether in their own business or in a corporation. </a:t>
            </a:r>
          </a:p>
        </p:txBody>
      </p:sp>
    </p:spTree>
    <p:extLst>
      <p:ext uri="{BB962C8B-B14F-4D97-AF65-F5344CB8AC3E}">
        <p14:creationId xmlns:p14="http://schemas.microsoft.com/office/powerpoint/2010/main" val="3694399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257AF-4235-0282-AF91-8FE40C68BC39}"/>
              </a:ext>
            </a:extLst>
          </p:cNvPr>
          <p:cNvSpPr>
            <a:spLocks noGrp="1"/>
          </p:cNvSpPr>
          <p:nvPr>
            <p:ph type="title"/>
          </p:nvPr>
        </p:nvSpPr>
        <p:spPr/>
        <p:txBody>
          <a:bodyPr/>
          <a:lstStyle/>
          <a:p>
            <a:r>
              <a:rPr lang="en-US" dirty="0"/>
              <a:t>Strategic Goal 5: Elevate </a:t>
            </a:r>
          </a:p>
        </p:txBody>
      </p:sp>
      <p:sp>
        <p:nvSpPr>
          <p:cNvPr id="3" name="Content Placeholder 2">
            <a:extLst>
              <a:ext uri="{FF2B5EF4-FFF2-40B4-BE49-F238E27FC236}">
                <a16:creationId xmlns:a16="http://schemas.microsoft.com/office/drawing/2014/main" id="{9820699F-7FD8-370B-7FC4-1D9C4A1FD5DB}"/>
              </a:ext>
            </a:extLst>
          </p:cNvPr>
          <p:cNvSpPr>
            <a:spLocks noGrp="1"/>
          </p:cNvSpPr>
          <p:nvPr>
            <p:ph idx="1"/>
          </p:nvPr>
        </p:nvSpPr>
        <p:spPr/>
        <p:txBody>
          <a:bodyPr/>
          <a:lstStyle/>
          <a:p>
            <a:r>
              <a:rPr lang="en-US" dirty="0"/>
              <a:t>5.1 Increase ranking</a:t>
            </a:r>
          </a:p>
          <a:p>
            <a:r>
              <a:rPr lang="en-US" dirty="0"/>
              <a:t>5.2 Identify metrics of success</a:t>
            </a:r>
          </a:p>
          <a:p>
            <a:r>
              <a:rPr lang="en-US" dirty="0"/>
              <a:t>5.3 Develop JMC marketing and communications strategies, etc. </a:t>
            </a:r>
          </a:p>
        </p:txBody>
      </p:sp>
    </p:spTree>
    <p:extLst>
      <p:ext uri="{BB962C8B-B14F-4D97-AF65-F5344CB8AC3E}">
        <p14:creationId xmlns:p14="http://schemas.microsoft.com/office/powerpoint/2010/main" val="156892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BDFE7-E39A-9E3C-7417-3B3073F48E5C}"/>
              </a:ext>
            </a:extLst>
          </p:cNvPr>
          <p:cNvSpPr>
            <a:spLocks noGrp="1"/>
          </p:cNvSpPr>
          <p:nvPr>
            <p:ph type="title"/>
          </p:nvPr>
        </p:nvSpPr>
        <p:spPr/>
        <p:txBody>
          <a:bodyPr/>
          <a:lstStyle/>
          <a:p>
            <a:r>
              <a:rPr lang="en-US" dirty="0"/>
              <a:t>Strategic Goal 5: Elevate Action Plans</a:t>
            </a:r>
          </a:p>
        </p:txBody>
      </p:sp>
      <p:sp>
        <p:nvSpPr>
          <p:cNvPr id="3" name="Content Placeholder 2">
            <a:extLst>
              <a:ext uri="{FF2B5EF4-FFF2-40B4-BE49-F238E27FC236}">
                <a16:creationId xmlns:a16="http://schemas.microsoft.com/office/drawing/2014/main" id="{57C0B9B3-16F1-DAA7-1EE7-D556C78EFC73}"/>
              </a:ext>
            </a:extLst>
          </p:cNvPr>
          <p:cNvSpPr>
            <a:spLocks noGrp="1"/>
          </p:cNvSpPr>
          <p:nvPr>
            <p:ph idx="1"/>
          </p:nvPr>
        </p:nvSpPr>
        <p:spPr>
          <a:xfrm>
            <a:off x="609600" y="2347308"/>
            <a:ext cx="10972800" cy="4062118"/>
          </a:xfrm>
        </p:spPr>
        <p:txBody>
          <a:bodyPr>
            <a:normAutofit/>
          </a:bodyPr>
          <a:lstStyle/>
          <a:p>
            <a:r>
              <a:rPr lang="en-US" dirty="0"/>
              <a:t>5.1 Improve ranking and visibility of JMC through nationally and globally recognized programs and associations.</a:t>
            </a:r>
          </a:p>
          <a:p>
            <a:r>
              <a:rPr lang="en-US" dirty="0"/>
              <a:t>5.2 Identify metrics of success</a:t>
            </a:r>
          </a:p>
          <a:p>
            <a:r>
              <a:rPr lang="en-US" dirty="0"/>
              <a:t>5.3 Develop JMC marketing and communications strategies to brank JMC through leveraging and promoting our missions, students, faculty, staff, and physical resources to both higher education and innovative partnerships.</a:t>
            </a:r>
          </a:p>
        </p:txBody>
      </p:sp>
    </p:spTree>
    <p:extLst>
      <p:ext uri="{BB962C8B-B14F-4D97-AF65-F5344CB8AC3E}">
        <p14:creationId xmlns:p14="http://schemas.microsoft.com/office/powerpoint/2010/main" val="3866365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41D9-4392-4E9C-BC5D-67CD3CA1525F}"/>
              </a:ext>
            </a:extLst>
          </p:cNvPr>
          <p:cNvSpPr>
            <a:spLocks noGrp="1"/>
          </p:cNvSpPr>
          <p:nvPr>
            <p:ph type="ctrTitle"/>
          </p:nvPr>
        </p:nvSpPr>
        <p:spPr>
          <a:xfrm>
            <a:off x="1966965" y="1362676"/>
            <a:ext cx="8239648" cy="828434"/>
          </a:xfrm>
        </p:spPr>
        <p:txBody>
          <a:bodyPr>
            <a:normAutofit fontScale="90000"/>
          </a:bodyPr>
          <a:lstStyle/>
          <a:p>
            <a:r>
              <a:rPr lang="en-US" sz="5400" dirty="0"/>
              <a:t>Strategic Goals &amp; Action Plans</a:t>
            </a:r>
          </a:p>
        </p:txBody>
      </p:sp>
      <p:sp>
        <p:nvSpPr>
          <p:cNvPr id="3" name="Subtitle 2">
            <a:extLst>
              <a:ext uri="{FF2B5EF4-FFF2-40B4-BE49-F238E27FC236}">
                <a16:creationId xmlns:a16="http://schemas.microsoft.com/office/drawing/2014/main" id="{7836D928-A224-4475-804B-5B6E31CC4BA5}"/>
              </a:ext>
            </a:extLst>
          </p:cNvPr>
          <p:cNvSpPr>
            <a:spLocks noGrp="1"/>
          </p:cNvSpPr>
          <p:nvPr>
            <p:ph type="subTitle" idx="1"/>
          </p:nvPr>
        </p:nvSpPr>
        <p:spPr>
          <a:xfrm>
            <a:off x="1849465" y="2191110"/>
            <a:ext cx="8284866" cy="956267"/>
          </a:xfrm>
        </p:spPr>
        <p:txBody>
          <a:bodyPr>
            <a:normAutofit/>
          </a:bodyPr>
          <a:lstStyle/>
          <a:p>
            <a:r>
              <a:rPr lang="en-US" sz="4800" dirty="0"/>
              <a:t>2019-2024</a:t>
            </a:r>
          </a:p>
        </p:txBody>
      </p:sp>
      <p:pic>
        <p:nvPicPr>
          <p:cNvPr id="4" name="Picture 3">
            <a:extLst>
              <a:ext uri="{FF2B5EF4-FFF2-40B4-BE49-F238E27FC236}">
                <a16:creationId xmlns:a16="http://schemas.microsoft.com/office/drawing/2014/main" id="{E7414666-0529-0A86-FCF5-4C5C0D0AE338}"/>
              </a:ext>
            </a:extLst>
          </p:cNvPr>
          <p:cNvPicPr>
            <a:picLocks noChangeAspect="1"/>
          </p:cNvPicPr>
          <p:nvPr/>
        </p:nvPicPr>
        <p:blipFill>
          <a:blip r:embed="rId2"/>
          <a:stretch>
            <a:fillRect/>
          </a:stretch>
        </p:blipFill>
        <p:spPr>
          <a:xfrm>
            <a:off x="1692004" y="874050"/>
            <a:ext cx="8807991" cy="5906658"/>
          </a:xfrm>
          <a:prstGeom prst="rect">
            <a:avLst/>
          </a:prstGeom>
        </p:spPr>
      </p:pic>
    </p:spTree>
    <p:extLst>
      <p:ext uri="{BB962C8B-B14F-4D97-AF65-F5344CB8AC3E}">
        <p14:creationId xmlns:p14="http://schemas.microsoft.com/office/powerpoint/2010/main" val="1231633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A5FA4-8797-C53E-17AF-6FED6F8C63DB}"/>
              </a:ext>
            </a:extLst>
          </p:cNvPr>
          <p:cNvSpPr>
            <a:spLocks noGrp="1"/>
          </p:cNvSpPr>
          <p:nvPr>
            <p:ph type="title"/>
          </p:nvPr>
        </p:nvSpPr>
        <p:spPr/>
        <p:txBody>
          <a:bodyPr/>
          <a:lstStyle/>
          <a:p>
            <a:r>
              <a:rPr lang="en-US" dirty="0"/>
              <a:t>Strategic Goal 1: Cultivate</a:t>
            </a:r>
          </a:p>
        </p:txBody>
      </p:sp>
      <p:sp>
        <p:nvSpPr>
          <p:cNvPr id="3" name="Content Placeholder 2">
            <a:extLst>
              <a:ext uri="{FF2B5EF4-FFF2-40B4-BE49-F238E27FC236}">
                <a16:creationId xmlns:a16="http://schemas.microsoft.com/office/drawing/2014/main" id="{9979CC30-D1DA-8EC7-C095-D2C70EE72C20}"/>
              </a:ext>
            </a:extLst>
          </p:cNvPr>
          <p:cNvSpPr>
            <a:spLocks noGrp="1"/>
          </p:cNvSpPr>
          <p:nvPr>
            <p:ph idx="1"/>
          </p:nvPr>
        </p:nvSpPr>
        <p:spPr>
          <a:xfrm>
            <a:off x="609600" y="2347308"/>
            <a:ext cx="10972800" cy="4070745"/>
          </a:xfrm>
        </p:spPr>
        <p:txBody>
          <a:bodyPr>
            <a:normAutofit fontScale="92500" lnSpcReduction="10000"/>
          </a:bodyPr>
          <a:lstStyle/>
          <a:p>
            <a:r>
              <a:rPr lang="en-US" dirty="0"/>
              <a:t>1.1 Grow Enrollment</a:t>
            </a:r>
          </a:p>
          <a:p>
            <a:r>
              <a:rPr lang="en-US" dirty="0"/>
              <a:t>1.2 Develop interdisciplinary curriculum for Entrepreneurship and Innovation (E&amp;I) for future majors and minors across the University</a:t>
            </a:r>
          </a:p>
          <a:p>
            <a:r>
              <a:rPr lang="en-US" dirty="0"/>
              <a:t>1.3 Grow and develop E&amp;I Master’s programs</a:t>
            </a:r>
          </a:p>
          <a:p>
            <a:r>
              <a:rPr lang="en-US" dirty="0"/>
              <a:t>1.4 Develop E&amp;I Doctoral Programs</a:t>
            </a:r>
          </a:p>
          <a:p>
            <a:r>
              <a:rPr lang="en-US" dirty="0"/>
              <a:t>1.5 Create Honors courses across all programs</a:t>
            </a:r>
          </a:p>
          <a:p>
            <a:r>
              <a:rPr lang="en-US" dirty="0"/>
              <a:t>1.6 Preserve and showcase the Jim Moran College of Entrepreneurship (JMC) Historic Costume Collection</a:t>
            </a:r>
          </a:p>
        </p:txBody>
      </p:sp>
    </p:spTree>
    <p:extLst>
      <p:ext uri="{BB962C8B-B14F-4D97-AF65-F5344CB8AC3E}">
        <p14:creationId xmlns:p14="http://schemas.microsoft.com/office/powerpoint/2010/main" val="299166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6284-8318-E08D-5D28-DE4C4AF46D6C}"/>
              </a:ext>
            </a:extLst>
          </p:cNvPr>
          <p:cNvSpPr>
            <a:spLocks noGrp="1"/>
          </p:cNvSpPr>
          <p:nvPr>
            <p:ph type="title"/>
          </p:nvPr>
        </p:nvSpPr>
        <p:spPr/>
        <p:txBody>
          <a:bodyPr/>
          <a:lstStyle/>
          <a:p>
            <a:r>
              <a:rPr lang="en-US" dirty="0"/>
              <a:t>Strategic Goal 1: Cultivate Action Plans</a:t>
            </a:r>
          </a:p>
        </p:txBody>
      </p:sp>
      <p:sp>
        <p:nvSpPr>
          <p:cNvPr id="3" name="Content Placeholder 2">
            <a:extLst>
              <a:ext uri="{FF2B5EF4-FFF2-40B4-BE49-F238E27FC236}">
                <a16:creationId xmlns:a16="http://schemas.microsoft.com/office/drawing/2014/main" id="{4FAF39F7-4A3E-3A70-DB5F-3ED4B6E34E0E}"/>
              </a:ext>
            </a:extLst>
          </p:cNvPr>
          <p:cNvSpPr>
            <a:spLocks noGrp="1"/>
          </p:cNvSpPr>
          <p:nvPr>
            <p:ph idx="1"/>
          </p:nvPr>
        </p:nvSpPr>
        <p:spPr>
          <a:xfrm>
            <a:off x="609600" y="2347308"/>
            <a:ext cx="10972800" cy="4036239"/>
          </a:xfrm>
        </p:spPr>
        <p:txBody>
          <a:bodyPr>
            <a:normAutofit fontScale="85000" lnSpcReduction="20000"/>
          </a:bodyPr>
          <a:lstStyle/>
          <a:p>
            <a:r>
              <a:rPr lang="en-US" dirty="0"/>
              <a:t>1.1 Grow enrollment in Entrepreneurship classes; Increase enrollment in existing E&amp;I undergraduate and graduate programs and develop new Entrepreneurship majors and minors.</a:t>
            </a:r>
          </a:p>
          <a:p>
            <a:r>
              <a:rPr lang="en-US" dirty="0"/>
              <a:t>1.2 Engage with EIRs and FSU colleges to continue to build interdisciplinary undergraduate and graduate majors and minors. </a:t>
            </a:r>
          </a:p>
          <a:p>
            <a:r>
              <a:rPr lang="en-US" dirty="0"/>
              <a:t>1.3 Grow and add Master’s programs</a:t>
            </a:r>
          </a:p>
          <a:p>
            <a:r>
              <a:rPr lang="en-US" dirty="0"/>
              <a:t>1.4 Add Doctoral programs</a:t>
            </a:r>
          </a:p>
          <a:p>
            <a:r>
              <a:rPr lang="en-US" dirty="0"/>
              <a:t>1.5 Target E&amp;I enrollments for students in the University Honors Program</a:t>
            </a:r>
          </a:p>
          <a:p>
            <a:r>
              <a:rPr lang="en-US" dirty="0"/>
              <a:t>1.6 Preserve and showcase the JMC Historic Costume Collection; Digitize archives, advance recognition, and expand learning opportunities. </a:t>
            </a:r>
          </a:p>
        </p:txBody>
      </p:sp>
    </p:spTree>
    <p:extLst>
      <p:ext uri="{BB962C8B-B14F-4D97-AF65-F5344CB8AC3E}">
        <p14:creationId xmlns:p14="http://schemas.microsoft.com/office/powerpoint/2010/main" val="2910476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3316-11BC-FAE1-22CE-4AF474463D45}"/>
              </a:ext>
            </a:extLst>
          </p:cNvPr>
          <p:cNvSpPr>
            <a:spLocks noGrp="1"/>
          </p:cNvSpPr>
          <p:nvPr>
            <p:ph type="title"/>
          </p:nvPr>
        </p:nvSpPr>
        <p:spPr/>
        <p:txBody>
          <a:bodyPr/>
          <a:lstStyle/>
          <a:p>
            <a:r>
              <a:rPr lang="en-US" dirty="0"/>
              <a:t>Strategic Goal 2: Innovate	</a:t>
            </a:r>
          </a:p>
        </p:txBody>
      </p:sp>
      <p:sp>
        <p:nvSpPr>
          <p:cNvPr id="3" name="Content Placeholder 2">
            <a:extLst>
              <a:ext uri="{FF2B5EF4-FFF2-40B4-BE49-F238E27FC236}">
                <a16:creationId xmlns:a16="http://schemas.microsoft.com/office/drawing/2014/main" id="{518BDF70-156D-12FF-9A9A-5496AEC21404}"/>
              </a:ext>
            </a:extLst>
          </p:cNvPr>
          <p:cNvSpPr>
            <a:spLocks noGrp="1"/>
          </p:cNvSpPr>
          <p:nvPr>
            <p:ph idx="1"/>
          </p:nvPr>
        </p:nvSpPr>
        <p:spPr>
          <a:xfrm>
            <a:off x="609600" y="2347308"/>
            <a:ext cx="10972800" cy="4105250"/>
          </a:xfrm>
        </p:spPr>
        <p:txBody>
          <a:bodyPr>
            <a:normAutofit/>
          </a:bodyPr>
          <a:lstStyle/>
          <a:p>
            <a:r>
              <a:rPr lang="en-US" dirty="0"/>
              <a:t>2.1 Increase Entrepreneurship competitions and events</a:t>
            </a:r>
          </a:p>
          <a:p>
            <a:r>
              <a:rPr lang="en-US" dirty="0"/>
              <a:t>2.2 Enhance and refresh current mentor programs</a:t>
            </a:r>
          </a:p>
          <a:p>
            <a:r>
              <a:rPr lang="en-US" dirty="0"/>
              <a:t>2.3 Engage with local and national business community</a:t>
            </a:r>
          </a:p>
          <a:p>
            <a:r>
              <a:rPr lang="en-US" dirty="0"/>
              <a:t>2.4 Renovate the Merchandising space with the Innovative Retail Experience Lab</a:t>
            </a:r>
          </a:p>
          <a:p>
            <a:r>
              <a:rPr lang="en-US" dirty="0"/>
              <a:t>2.5 Develop Advanced Thermal Manikin Lab and add new equipment to the Textiles Testing Lab</a:t>
            </a:r>
          </a:p>
        </p:txBody>
      </p:sp>
    </p:spTree>
    <p:extLst>
      <p:ext uri="{BB962C8B-B14F-4D97-AF65-F5344CB8AC3E}">
        <p14:creationId xmlns:p14="http://schemas.microsoft.com/office/powerpoint/2010/main" val="1597813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DFC8A-4104-4CDB-F881-9470DEF7F29D}"/>
              </a:ext>
            </a:extLst>
          </p:cNvPr>
          <p:cNvSpPr>
            <a:spLocks noGrp="1"/>
          </p:cNvSpPr>
          <p:nvPr>
            <p:ph type="title"/>
          </p:nvPr>
        </p:nvSpPr>
        <p:spPr/>
        <p:txBody>
          <a:bodyPr/>
          <a:lstStyle/>
          <a:p>
            <a:r>
              <a:rPr lang="en-US" dirty="0"/>
              <a:t>Strategic Goal 2: Innovate Action Plans	</a:t>
            </a:r>
          </a:p>
        </p:txBody>
      </p:sp>
      <p:sp>
        <p:nvSpPr>
          <p:cNvPr id="3" name="Content Placeholder 2">
            <a:extLst>
              <a:ext uri="{FF2B5EF4-FFF2-40B4-BE49-F238E27FC236}">
                <a16:creationId xmlns:a16="http://schemas.microsoft.com/office/drawing/2014/main" id="{C2012D58-5ECE-6E45-93B4-B3C55562D283}"/>
              </a:ext>
            </a:extLst>
          </p:cNvPr>
          <p:cNvSpPr>
            <a:spLocks noGrp="1"/>
          </p:cNvSpPr>
          <p:nvPr>
            <p:ph idx="1"/>
          </p:nvPr>
        </p:nvSpPr>
        <p:spPr>
          <a:xfrm>
            <a:off x="609600" y="2347308"/>
            <a:ext cx="10972800" cy="4044866"/>
          </a:xfrm>
        </p:spPr>
        <p:txBody>
          <a:bodyPr>
            <a:normAutofit fontScale="85000" lnSpcReduction="20000"/>
          </a:bodyPr>
          <a:lstStyle/>
          <a:p>
            <a:r>
              <a:rPr lang="en-US" dirty="0"/>
              <a:t>2.1 Build events and increase competitions to promote E&amp;I; Promote entrepreneurship and innovation to our students by engaging more of them in competitions and events</a:t>
            </a:r>
          </a:p>
          <a:p>
            <a:r>
              <a:rPr lang="en-US" dirty="0"/>
              <a:t>2.2 Increase mentor nights through our partnerships with local businesses, retailers, and Domi Station</a:t>
            </a:r>
          </a:p>
          <a:p>
            <a:r>
              <a:rPr lang="en-US" dirty="0"/>
              <a:t>2.3 Showcase the accomplishments of current and former members of the FSU community to inspire and encourage students to create new and innovative ventures</a:t>
            </a:r>
          </a:p>
          <a:p>
            <a:r>
              <a:rPr lang="en-US" dirty="0"/>
              <a:t>2.4-5 Showcase and utilize Retail Entrepreneurship labs to drive experiential learning for students. </a:t>
            </a:r>
          </a:p>
        </p:txBody>
      </p:sp>
    </p:spTree>
    <p:extLst>
      <p:ext uri="{BB962C8B-B14F-4D97-AF65-F5344CB8AC3E}">
        <p14:creationId xmlns:p14="http://schemas.microsoft.com/office/powerpoint/2010/main" val="111715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F8FCD-A7E5-9750-627D-8F41B18B1700}"/>
              </a:ext>
            </a:extLst>
          </p:cNvPr>
          <p:cNvSpPr>
            <a:spLocks noGrp="1"/>
          </p:cNvSpPr>
          <p:nvPr>
            <p:ph type="title"/>
          </p:nvPr>
        </p:nvSpPr>
        <p:spPr/>
        <p:txBody>
          <a:bodyPr/>
          <a:lstStyle/>
          <a:p>
            <a:r>
              <a:rPr lang="en-US" dirty="0"/>
              <a:t>Strategic Goal 3: Collaborate</a:t>
            </a:r>
          </a:p>
        </p:txBody>
      </p:sp>
      <p:sp>
        <p:nvSpPr>
          <p:cNvPr id="3" name="Content Placeholder 2">
            <a:extLst>
              <a:ext uri="{FF2B5EF4-FFF2-40B4-BE49-F238E27FC236}">
                <a16:creationId xmlns:a16="http://schemas.microsoft.com/office/drawing/2014/main" id="{3C5510FD-8FE9-9E86-ADC1-717448CC21B5}"/>
              </a:ext>
            </a:extLst>
          </p:cNvPr>
          <p:cNvSpPr>
            <a:spLocks noGrp="1"/>
          </p:cNvSpPr>
          <p:nvPr>
            <p:ph idx="1"/>
          </p:nvPr>
        </p:nvSpPr>
        <p:spPr/>
        <p:txBody>
          <a:bodyPr/>
          <a:lstStyle/>
          <a:p>
            <a:r>
              <a:rPr lang="en-US" dirty="0"/>
              <a:t>3.1 Increase alumni engagement</a:t>
            </a:r>
          </a:p>
          <a:p>
            <a:r>
              <a:rPr lang="en-US" dirty="0"/>
              <a:t>3.2 Expand business partner participation</a:t>
            </a:r>
          </a:p>
        </p:txBody>
      </p:sp>
    </p:spTree>
    <p:extLst>
      <p:ext uri="{BB962C8B-B14F-4D97-AF65-F5344CB8AC3E}">
        <p14:creationId xmlns:p14="http://schemas.microsoft.com/office/powerpoint/2010/main" val="1031572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2052-DE28-2EC0-FED2-6023F7E8A3BC}"/>
              </a:ext>
            </a:extLst>
          </p:cNvPr>
          <p:cNvSpPr>
            <a:spLocks noGrp="1"/>
          </p:cNvSpPr>
          <p:nvPr>
            <p:ph type="title"/>
          </p:nvPr>
        </p:nvSpPr>
        <p:spPr/>
        <p:txBody>
          <a:bodyPr/>
          <a:lstStyle/>
          <a:p>
            <a:r>
              <a:rPr lang="en-US" dirty="0"/>
              <a:t>Strategic Goal 3: Collaborate Action Plans</a:t>
            </a:r>
          </a:p>
        </p:txBody>
      </p:sp>
      <p:sp>
        <p:nvSpPr>
          <p:cNvPr id="3" name="Content Placeholder 2">
            <a:extLst>
              <a:ext uri="{FF2B5EF4-FFF2-40B4-BE49-F238E27FC236}">
                <a16:creationId xmlns:a16="http://schemas.microsoft.com/office/drawing/2014/main" id="{678AA273-F79A-3E8A-6A12-A2574A9A6F0A}"/>
              </a:ext>
            </a:extLst>
          </p:cNvPr>
          <p:cNvSpPr>
            <a:spLocks noGrp="1"/>
          </p:cNvSpPr>
          <p:nvPr>
            <p:ph idx="1"/>
          </p:nvPr>
        </p:nvSpPr>
        <p:spPr/>
        <p:txBody>
          <a:bodyPr/>
          <a:lstStyle/>
          <a:p>
            <a:r>
              <a:rPr lang="en-US" dirty="0"/>
              <a:t>3.1 Increase alumni engagement; JMC to have dedicated Foundation Director for fundraising and alumni engagement through targeted events, attractions, etc.. Engage faculty and staff in alumni events, mentoring, etc.</a:t>
            </a:r>
          </a:p>
          <a:p>
            <a:r>
              <a:rPr lang="en-US" dirty="0"/>
              <a:t>3.2 Expand business partner participation: increase student, faculty, and staff collaborations with industry partners. </a:t>
            </a:r>
          </a:p>
        </p:txBody>
      </p:sp>
    </p:spTree>
    <p:extLst>
      <p:ext uri="{BB962C8B-B14F-4D97-AF65-F5344CB8AC3E}">
        <p14:creationId xmlns:p14="http://schemas.microsoft.com/office/powerpoint/2010/main" val="3788559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93E2A-1EC7-3D22-1470-44BA5C08B996}"/>
              </a:ext>
            </a:extLst>
          </p:cNvPr>
          <p:cNvSpPr>
            <a:spLocks noGrp="1"/>
          </p:cNvSpPr>
          <p:nvPr>
            <p:ph type="title"/>
          </p:nvPr>
        </p:nvSpPr>
        <p:spPr/>
        <p:txBody>
          <a:bodyPr/>
          <a:lstStyle/>
          <a:p>
            <a:r>
              <a:rPr lang="en-US" dirty="0"/>
              <a:t>Strategic Goal 4: Incubate</a:t>
            </a:r>
          </a:p>
        </p:txBody>
      </p:sp>
      <p:sp>
        <p:nvSpPr>
          <p:cNvPr id="3" name="Content Placeholder 2">
            <a:extLst>
              <a:ext uri="{FF2B5EF4-FFF2-40B4-BE49-F238E27FC236}">
                <a16:creationId xmlns:a16="http://schemas.microsoft.com/office/drawing/2014/main" id="{7CCDFF28-330A-0225-CB44-BD93ACE7EE94}"/>
              </a:ext>
            </a:extLst>
          </p:cNvPr>
          <p:cNvSpPr>
            <a:spLocks noGrp="1"/>
          </p:cNvSpPr>
          <p:nvPr>
            <p:ph idx="1"/>
          </p:nvPr>
        </p:nvSpPr>
        <p:spPr/>
        <p:txBody>
          <a:bodyPr/>
          <a:lstStyle/>
          <a:p>
            <a:r>
              <a:rPr lang="en-US" dirty="0"/>
              <a:t>4.1 Increase and support student businesses and ventures</a:t>
            </a:r>
          </a:p>
          <a:p>
            <a:r>
              <a:rPr lang="en-US" dirty="0"/>
              <a:t>4.2 Develop Executive Education programs that will enhance the reputation of JMC</a:t>
            </a:r>
          </a:p>
        </p:txBody>
      </p:sp>
    </p:spTree>
    <p:extLst>
      <p:ext uri="{BB962C8B-B14F-4D97-AF65-F5344CB8AC3E}">
        <p14:creationId xmlns:p14="http://schemas.microsoft.com/office/powerpoint/2010/main" val="3195467404"/>
      </p:ext>
    </p:extLst>
  </p:cSld>
  <p:clrMapOvr>
    <a:masterClrMapping/>
  </p:clrMapOvr>
</p:sld>
</file>

<file path=ppt/theme/theme1.xml><?xml version="1.0" encoding="utf-8"?>
<a:theme xmlns:a="http://schemas.openxmlformats.org/drawingml/2006/main" name="JMSE NEW Powerpoint Template">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SU Garamond">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MSE NEW Powerpoint Template" id="{E60CE2CD-2F58-4462-87BD-0EFBE9210180}" vid="{B2877FC8-84CA-4772-A751-448039DD781D}"/>
    </a:ext>
  </a:extLst>
</a:theme>
</file>

<file path=docProps/app.xml><?xml version="1.0" encoding="utf-8"?>
<Properties xmlns="http://schemas.openxmlformats.org/officeDocument/2006/extended-properties" xmlns:vt="http://schemas.openxmlformats.org/officeDocument/2006/docPropsVTypes">
  <TotalTime>218</TotalTime>
  <Words>597</Words>
  <Application>Microsoft Macintosh PowerPoint</Application>
  <PresentationFormat>Widescreen</PresentationFormat>
  <Paragraphs>47</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Garamond</vt:lpstr>
      <vt:lpstr>JMSE NEW Powerpoint Template</vt:lpstr>
      <vt:lpstr>PowerPoint Presentation</vt:lpstr>
      <vt:lpstr>Strategic Goals &amp; Action Plans</vt:lpstr>
      <vt:lpstr>Strategic Goal 1: Cultivate</vt:lpstr>
      <vt:lpstr>Strategic Goal 1: Cultivate Action Plans</vt:lpstr>
      <vt:lpstr>Strategic Goal 2: Innovate </vt:lpstr>
      <vt:lpstr>Strategic Goal 2: Innovate Action Plans </vt:lpstr>
      <vt:lpstr>Strategic Goal 3: Collaborate</vt:lpstr>
      <vt:lpstr>Strategic Goal 3: Collaborate Action Plans</vt:lpstr>
      <vt:lpstr>Strategic Goal 4: Incubate</vt:lpstr>
      <vt:lpstr>Strategic Goal 4: Incubate Action Plan </vt:lpstr>
      <vt:lpstr>Strategic Goal 5: Elevate </vt:lpstr>
      <vt:lpstr>Strategic Goal 5: Elevate Action Plans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Stirling Spasaro Moyer</dc:creator>
  <cp:lastModifiedBy>Kaylee Gray</cp:lastModifiedBy>
  <cp:revision>13</cp:revision>
  <dcterms:created xsi:type="dcterms:W3CDTF">2019-11-06T19:17:02Z</dcterms:created>
  <dcterms:modified xsi:type="dcterms:W3CDTF">2023-08-22T21:39:58Z</dcterms:modified>
</cp:coreProperties>
</file>